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3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1" r:id="rId11"/>
    <p:sldId id="272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3399FF"/>
    <a:srgbClr val="04374A"/>
    <a:srgbClr val="E5907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 autoAdjust="0"/>
    <p:restoredTop sz="84583" autoAdjust="0"/>
  </p:normalViewPr>
  <p:slideViewPr>
    <p:cSldViewPr>
      <p:cViewPr varScale="1">
        <p:scale>
          <a:sx n="92" d="100"/>
          <a:sy n="92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27.04.2020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27.04.2020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dirty="0" smtClean="0"/>
              <a:t>Бесплатно и без регистрации.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276872"/>
            <a:ext cx="7344816" cy="1440160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15642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78804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3695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419872" y="292102"/>
            <a:ext cx="5544616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idx="1"/>
          </p:nvPr>
        </p:nvSpPr>
        <p:spPr>
          <a:xfrm>
            <a:off x="1115616" y="1556792"/>
            <a:ext cx="7632848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301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26654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91339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59933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72457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15951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5489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58605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292102"/>
            <a:ext cx="5544616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1556792"/>
            <a:ext cx="7632848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276872"/>
            <a:ext cx="7344816" cy="2223698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solidFill>
                  <a:schemeClr val="accent1">
                    <a:lumMod val="50000"/>
                  </a:schemeClr>
                </a:solidFill>
              </a:rPr>
              <a:t>Інклюзивна освіта у навчальному закладі</a:t>
            </a:r>
            <a:endParaRPr lang="ru-RU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7870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00364" y="428604"/>
            <a:ext cx="5544616" cy="1208072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Складов</a:t>
            </a:r>
            <a:r>
              <a:rPr lang="uk-UA" sz="3200" b="1" i="1" dirty="0" smtClean="0"/>
              <a:t>і інклюзивного підходу</a:t>
            </a:r>
            <a:endParaRPr lang="ru-RU" sz="3200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28662" y="1500174"/>
            <a:ext cx="7632848" cy="4245622"/>
          </a:xfrm>
        </p:spPr>
        <p:txBody>
          <a:bodyPr>
            <a:normAutofit/>
          </a:bodyPr>
          <a:lstStyle/>
          <a:p>
            <a:pPr>
              <a:buNone/>
            </a:pPr>
            <a:endParaRPr lang="uk-UA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uk-UA" sz="2800" dirty="0" smtClean="0">
                <a:solidFill>
                  <a:srgbClr val="666699"/>
                </a:solidFill>
              </a:rPr>
              <a:t> командний підхід;</a:t>
            </a:r>
          </a:p>
          <a:p>
            <a:pPr>
              <a:buFont typeface="Wingdings" pitchFamily="2" charset="2"/>
              <a:buChar char="v"/>
            </a:pPr>
            <a:r>
              <a:rPr lang="uk-UA" sz="2800" dirty="0" smtClean="0">
                <a:solidFill>
                  <a:srgbClr val="666699"/>
                </a:solidFill>
              </a:rPr>
              <a:t> розробка індивідуального навчального плану;</a:t>
            </a:r>
          </a:p>
          <a:p>
            <a:pPr>
              <a:buFont typeface="Wingdings" pitchFamily="2" charset="2"/>
              <a:buChar char="v"/>
            </a:pPr>
            <a:r>
              <a:rPr lang="uk-UA" sz="2800" dirty="0" smtClean="0">
                <a:solidFill>
                  <a:srgbClr val="666699"/>
                </a:solidFill>
              </a:rPr>
              <a:t> адаптація/модифікація навчальної програми;</a:t>
            </a:r>
          </a:p>
          <a:p>
            <a:pPr>
              <a:buFont typeface="Wingdings" pitchFamily="2" charset="2"/>
              <a:buChar char="v"/>
            </a:pPr>
            <a:r>
              <a:rPr lang="uk-UA" sz="2800" dirty="0" smtClean="0">
                <a:solidFill>
                  <a:srgbClr val="666699"/>
                </a:solidFill>
              </a:rPr>
              <a:t> підготовка педагогів;</a:t>
            </a:r>
          </a:p>
          <a:p>
            <a:pPr>
              <a:buFont typeface="Wingdings" pitchFamily="2" charset="2"/>
              <a:buChar char="v"/>
            </a:pPr>
            <a:r>
              <a:rPr lang="uk-UA" sz="2800" dirty="0" smtClean="0">
                <a:solidFill>
                  <a:srgbClr val="666699"/>
                </a:solidFill>
              </a:rPr>
              <a:t> залучення до співпраці членів родини;</a:t>
            </a:r>
          </a:p>
          <a:p>
            <a:pPr>
              <a:buFont typeface="Wingdings" pitchFamily="2" charset="2"/>
              <a:buChar char="v"/>
            </a:pPr>
            <a:r>
              <a:rPr lang="uk-UA" sz="2800" dirty="0" smtClean="0">
                <a:solidFill>
                  <a:srgbClr val="666699"/>
                </a:solidFill>
              </a:rPr>
              <a:t> створення позитивної атмосфери.</a:t>
            </a:r>
          </a:p>
          <a:p>
            <a:pPr>
              <a:buFont typeface="Wingdings" pitchFamily="2" charset="2"/>
              <a:buChar char="v"/>
            </a:pPr>
            <a:endParaRPr lang="uk-UA" sz="1400" dirty="0" smtClean="0">
              <a:solidFill>
                <a:srgbClr val="66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82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00364" y="428604"/>
            <a:ext cx="5544616" cy="1208072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Складов</a:t>
            </a:r>
            <a:r>
              <a:rPr lang="uk-UA" sz="3200" b="1" i="1" dirty="0" smtClean="0"/>
              <a:t>і інклюзивного моделі освіти</a:t>
            </a:r>
            <a:endParaRPr lang="ru-RU" sz="3200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28662" y="1500174"/>
            <a:ext cx="7632848" cy="424562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uk-UA" sz="2400" dirty="0" smtClean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200" b="1" i="1" dirty="0" smtClean="0">
                <a:solidFill>
                  <a:srgbClr val="666699"/>
                </a:solidFill>
              </a:rPr>
              <a:t>Командний підхід </a:t>
            </a:r>
            <a:r>
              <a:rPr lang="uk-UA" sz="2200" dirty="0" smtClean="0">
                <a:solidFill>
                  <a:srgbClr val="666699"/>
                </a:solidFill>
              </a:rPr>
              <a:t>– це співпраця педагогів, фахівців та батьків, спрямована на реалізацію потенційних можливостей дитини з метою її підготовки до незалежного життя в суспільстві.</a:t>
            </a:r>
          </a:p>
          <a:p>
            <a:pPr algn="just">
              <a:buFont typeface="Wingdings" pitchFamily="2" charset="2"/>
              <a:buChar char="v"/>
            </a:pPr>
            <a:r>
              <a:rPr lang="uk-UA" sz="2200" b="1" i="1" dirty="0" smtClean="0">
                <a:solidFill>
                  <a:srgbClr val="666699"/>
                </a:solidFill>
              </a:rPr>
              <a:t>Фахівці</a:t>
            </a:r>
            <a:r>
              <a:rPr lang="uk-UA" sz="2800" dirty="0" smtClean="0">
                <a:solidFill>
                  <a:srgbClr val="666699"/>
                </a:solidFill>
              </a:rPr>
              <a:t> – </a:t>
            </a:r>
            <a:r>
              <a:rPr lang="uk-UA" sz="2200" dirty="0" smtClean="0">
                <a:solidFill>
                  <a:srgbClr val="666699"/>
                </a:solidFill>
              </a:rPr>
              <a:t>надають допомогу у навчальному супроводі дітей з ООП, задовольняють їх індивідуальні потреби, надають вчителям та батькам необхідну інформацію та рекомендації.</a:t>
            </a:r>
          </a:p>
          <a:p>
            <a:pPr algn="just">
              <a:buFont typeface="Wingdings" pitchFamily="2" charset="2"/>
              <a:buChar char="v"/>
            </a:pPr>
            <a:r>
              <a:rPr lang="uk-UA" sz="2200" b="1" i="1" dirty="0" smtClean="0">
                <a:solidFill>
                  <a:srgbClr val="666699"/>
                </a:solidFill>
              </a:rPr>
              <a:t>Команда супроводу </a:t>
            </a:r>
            <a:r>
              <a:rPr lang="uk-UA" sz="2800" dirty="0" smtClean="0">
                <a:solidFill>
                  <a:srgbClr val="666699"/>
                </a:solidFill>
              </a:rPr>
              <a:t>– </a:t>
            </a:r>
            <a:r>
              <a:rPr lang="uk-UA" sz="2200" dirty="0" smtClean="0">
                <a:solidFill>
                  <a:srgbClr val="666699"/>
                </a:solidFill>
              </a:rPr>
              <a:t>створюється в залежності від психофізичного розвитку дитини, але з обов</a:t>
            </a:r>
            <a:r>
              <a:rPr lang="en-US" sz="2200" dirty="0" smtClean="0">
                <a:solidFill>
                  <a:srgbClr val="666699"/>
                </a:solidFill>
              </a:rPr>
              <a:t>’</a:t>
            </a:r>
            <a:r>
              <a:rPr lang="uk-UA" sz="2200" dirty="0" smtClean="0">
                <a:solidFill>
                  <a:srgbClr val="666699"/>
                </a:solidFill>
              </a:rPr>
              <a:t>язковим залученням батьків.</a:t>
            </a:r>
          </a:p>
          <a:p>
            <a:pPr algn="just">
              <a:buFont typeface="Wingdings" pitchFamily="2" charset="2"/>
              <a:buChar char="v"/>
            </a:pPr>
            <a:r>
              <a:rPr lang="uk-UA" sz="2200" b="1" i="1" dirty="0" smtClean="0">
                <a:solidFill>
                  <a:srgbClr val="666699"/>
                </a:solidFill>
              </a:rPr>
              <a:t>Мережа підтримки</a:t>
            </a:r>
            <a:r>
              <a:rPr lang="uk-UA" sz="2800" dirty="0" smtClean="0">
                <a:solidFill>
                  <a:srgbClr val="666699"/>
                </a:solidFill>
              </a:rPr>
              <a:t> – </a:t>
            </a:r>
            <a:r>
              <a:rPr lang="uk-UA" sz="2200" dirty="0" smtClean="0">
                <a:solidFill>
                  <a:srgbClr val="666699"/>
                </a:solidFill>
              </a:rPr>
              <a:t>команда супроводу, адміністрація закладу, батьки.</a:t>
            </a:r>
          </a:p>
          <a:p>
            <a:pPr>
              <a:buNone/>
            </a:pPr>
            <a:endParaRPr lang="uk-UA" sz="1400" dirty="0" smtClean="0">
              <a:solidFill>
                <a:srgbClr val="66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82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00364" y="428604"/>
            <a:ext cx="5544616" cy="1208072"/>
          </a:xfrm>
        </p:spPr>
        <p:txBody>
          <a:bodyPr>
            <a:noAutofit/>
          </a:bodyPr>
          <a:lstStyle/>
          <a:p>
            <a:r>
              <a:rPr lang="uk-UA" sz="3200" b="1" i="1" dirty="0" smtClean="0"/>
              <a:t>Індивідуальний навчальний план</a:t>
            </a:r>
            <a:endParaRPr lang="ru-RU" sz="3200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28662" y="1500174"/>
            <a:ext cx="7632848" cy="424562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uk-UA" sz="2400" dirty="0" smtClean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200" dirty="0" smtClean="0">
                <a:solidFill>
                  <a:srgbClr val="666699"/>
                </a:solidFill>
              </a:rPr>
              <a:t>Індивідуальний навчальний план – це письмовий документ, який містить інформацію про дитину та послуги, які вона отримуватиме в закладі.</a:t>
            </a:r>
          </a:p>
          <a:p>
            <a:pPr algn="just">
              <a:buFont typeface="Wingdings" pitchFamily="2" charset="2"/>
              <a:buChar char="v"/>
            </a:pPr>
            <a:r>
              <a:rPr lang="uk-UA" sz="2200" dirty="0" smtClean="0">
                <a:solidFill>
                  <a:srgbClr val="666699"/>
                </a:solidFill>
              </a:rPr>
              <a:t>Індивідуальний навчальний план</a:t>
            </a:r>
            <a:r>
              <a:rPr lang="uk-UA" sz="2800" dirty="0" smtClean="0">
                <a:solidFill>
                  <a:srgbClr val="666699"/>
                </a:solidFill>
              </a:rPr>
              <a:t> </a:t>
            </a:r>
            <a:r>
              <a:rPr lang="uk-UA" sz="2200" dirty="0" smtClean="0">
                <a:solidFill>
                  <a:srgbClr val="666699"/>
                </a:solidFill>
              </a:rPr>
              <a:t>є орієнтиром для вчителів, фахівців та батьків під час роботи з дитиною. Він може змінюватись відповідно до навчальних можливостей дитини в процесі навчання.</a:t>
            </a:r>
          </a:p>
          <a:p>
            <a:pPr algn="just">
              <a:buFont typeface="Wingdings" pitchFamily="2" charset="2"/>
              <a:buChar char="v"/>
            </a:pPr>
            <a:r>
              <a:rPr lang="uk-UA" sz="2200" dirty="0" smtClean="0">
                <a:solidFill>
                  <a:srgbClr val="666699"/>
                </a:solidFill>
              </a:rPr>
              <a:t>Індивідуальний навчальний план</a:t>
            </a:r>
            <a:r>
              <a:rPr lang="uk-UA" sz="2800" dirty="0" smtClean="0">
                <a:solidFill>
                  <a:srgbClr val="666699"/>
                </a:solidFill>
              </a:rPr>
              <a:t> </a:t>
            </a:r>
            <a:r>
              <a:rPr lang="uk-UA" sz="2200" dirty="0" smtClean="0">
                <a:solidFill>
                  <a:srgbClr val="666699"/>
                </a:solidFill>
              </a:rPr>
              <a:t>розробляється командою супроводу на основі висновку ІРЦ та узгоджується з батьками учня.</a:t>
            </a:r>
          </a:p>
          <a:p>
            <a:pPr algn="just">
              <a:buFont typeface="Wingdings" pitchFamily="2" charset="2"/>
              <a:buChar char="v"/>
            </a:pPr>
            <a:r>
              <a:rPr lang="uk-UA" sz="2200" dirty="0" smtClean="0">
                <a:solidFill>
                  <a:srgbClr val="666699"/>
                </a:solidFill>
              </a:rPr>
              <a:t>За реалізацію плану або внесення змін до нього відповідають члени команди супроводу.</a:t>
            </a:r>
          </a:p>
          <a:p>
            <a:pPr>
              <a:buNone/>
            </a:pPr>
            <a:endParaRPr lang="uk-UA" sz="1400" dirty="0" smtClean="0">
              <a:solidFill>
                <a:srgbClr val="66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82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00364" y="428604"/>
            <a:ext cx="5544616" cy="1208072"/>
          </a:xfrm>
        </p:spPr>
        <p:txBody>
          <a:bodyPr>
            <a:noAutofit/>
          </a:bodyPr>
          <a:lstStyle/>
          <a:p>
            <a:r>
              <a:rPr lang="uk-UA" sz="3200" b="1" i="1" dirty="0" smtClean="0"/>
              <a:t>Поради вчителям, вихователям, асистентам</a:t>
            </a:r>
            <a:endParaRPr lang="ru-RU" sz="3200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28662" y="1500174"/>
            <a:ext cx="7632848" cy="457203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uk-UA" sz="1800" dirty="0" smtClean="0">
                <a:solidFill>
                  <a:srgbClr val="666699"/>
                </a:solidFill>
              </a:rPr>
              <a:t>Ознайомитися з висновком ІРЦ, мати уявлення про основні види порушень.</a:t>
            </a:r>
          </a:p>
          <a:p>
            <a:pPr algn="just">
              <a:buFont typeface="Wingdings" pitchFamily="2" charset="2"/>
              <a:buChar char="v"/>
            </a:pPr>
            <a:r>
              <a:rPr lang="uk-UA" sz="1800" dirty="0" smtClean="0">
                <a:solidFill>
                  <a:srgbClr val="666699"/>
                </a:solidFill>
              </a:rPr>
              <a:t>Вміти адаптувати/модифікувати навчальні програми, плани, методики, матеріали та середовище.</a:t>
            </a:r>
          </a:p>
          <a:p>
            <a:pPr algn="just">
              <a:buFont typeface="Wingdings" pitchFamily="2" charset="2"/>
              <a:buChar char="v"/>
            </a:pPr>
            <a:r>
              <a:rPr lang="uk-UA" sz="1800" dirty="0" smtClean="0">
                <a:solidFill>
                  <a:srgbClr val="666699"/>
                </a:solidFill>
              </a:rPr>
              <a:t>Спостерігати за станом дитини, визначити відповідний темп роботи та зважати на прояви втоми.</a:t>
            </a:r>
          </a:p>
          <a:p>
            <a:pPr algn="just">
              <a:buFont typeface="Wingdings" pitchFamily="2" charset="2"/>
              <a:buChar char="v"/>
            </a:pPr>
            <a:r>
              <a:rPr lang="uk-UA" sz="1800" dirty="0" smtClean="0">
                <a:solidFill>
                  <a:srgbClr val="666699"/>
                </a:solidFill>
              </a:rPr>
              <a:t>Враховувати особливості щодо слуху, зору, моторики, та загального фізичного розвитку учня.</a:t>
            </a:r>
          </a:p>
          <a:p>
            <a:pPr algn="just">
              <a:buFont typeface="Wingdings" pitchFamily="2" charset="2"/>
              <a:buChar char="v"/>
            </a:pPr>
            <a:r>
              <a:rPr lang="uk-UA" sz="1800" dirty="0" smtClean="0">
                <a:solidFill>
                  <a:srgbClr val="666699"/>
                </a:solidFill>
              </a:rPr>
              <a:t>Стежити за чистотою окулярів, придатністю слухового апарату тощо.</a:t>
            </a:r>
          </a:p>
          <a:p>
            <a:pPr algn="just">
              <a:buFont typeface="Wingdings" pitchFamily="2" charset="2"/>
              <a:buChar char="v"/>
            </a:pPr>
            <a:r>
              <a:rPr lang="uk-UA" sz="1800" dirty="0" smtClean="0">
                <a:solidFill>
                  <a:srgbClr val="666699"/>
                </a:solidFill>
              </a:rPr>
              <a:t>Спостерігати за дитиною та оцінювати її розвиток під час занять.</a:t>
            </a:r>
          </a:p>
          <a:p>
            <a:pPr algn="just">
              <a:buFont typeface="Wingdings" pitchFamily="2" charset="2"/>
              <a:buChar char="v"/>
            </a:pPr>
            <a:r>
              <a:rPr lang="uk-UA" sz="1800" dirty="0" smtClean="0">
                <a:solidFill>
                  <a:srgbClr val="666699"/>
                </a:solidFill>
              </a:rPr>
              <a:t>Закінчувати заняття, коли дитина стомилася чи відволіклася.</a:t>
            </a:r>
          </a:p>
          <a:p>
            <a:pPr algn="just">
              <a:buFont typeface="Wingdings" pitchFamily="2" charset="2"/>
              <a:buChar char="v"/>
            </a:pPr>
            <a:r>
              <a:rPr lang="uk-UA" sz="1800" dirty="0" smtClean="0">
                <a:solidFill>
                  <a:srgbClr val="666699"/>
                </a:solidFill>
              </a:rPr>
              <a:t>Створити в класному колективі оптимальні умови та сприятливий мікроклімат для перебування дитини з ООП.</a:t>
            </a:r>
          </a:p>
          <a:p>
            <a:pPr algn="just">
              <a:buFont typeface="Wingdings" pitchFamily="2" charset="2"/>
              <a:buChar char="v"/>
            </a:pPr>
            <a:r>
              <a:rPr lang="uk-UA" sz="1800" dirty="0" smtClean="0">
                <a:solidFill>
                  <a:srgbClr val="666699"/>
                </a:solidFill>
              </a:rPr>
              <a:t>Вчити дітей толерантності, формувати досвід стосунків в соціумі.</a:t>
            </a:r>
          </a:p>
          <a:p>
            <a:pPr algn="just">
              <a:buFont typeface="Wingdings" pitchFamily="2" charset="2"/>
              <a:buChar char="v"/>
            </a:pPr>
            <a:endParaRPr lang="uk-UA" sz="1800" dirty="0" smtClean="0">
              <a:solidFill>
                <a:srgbClr val="666699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uk-UA" sz="1800" dirty="0" smtClean="0">
              <a:solidFill>
                <a:srgbClr val="666699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uk-UA" sz="2200" dirty="0" smtClean="0">
              <a:solidFill>
                <a:srgbClr val="666699"/>
              </a:solidFill>
            </a:endParaRPr>
          </a:p>
          <a:p>
            <a:pPr>
              <a:buNone/>
            </a:pPr>
            <a:endParaRPr lang="uk-UA" sz="1400" dirty="0" smtClean="0">
              <a:solidFill>
                <a:srgbClr val="66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82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71802" y="571480"/>
            <a:ext cx="5544616" cy="1571636"/>
          </a:xfrm>
        </p:spPr>
        <p:txBody>
          <a:bodyPr>
            <a:noAutofit/>
          </a:bodyPr>
          <a:lstStyle/>
          <a:p>
            <a:r>
              <a:rPr lang="uk-UA" sz="3200" b="1" i="1" dirty="0" smtClean="0"/>
              <a:t>Чинники, які заважають батькам стати </a:t>
            </a:r>
            <a:r>
              <a:rPr lang="uk-UA" sz="3200" b="1" i="1" smtClean="0"/>
              <a:t>частиною </a:t>
            </a:r>
            <a:r>
              <a:rPr lang="uk-UA" sz="3200" b="1" i="1" smtClean="0"/>
              <a:t>команди:</a:t>
            </a:r>
            <a:endParaRPr lang="ru-RU" sz="3200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28662" y="2000240"/>
            <a:ext cx="7632848" cy="3786214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endParaRPr lang="uk-UA" sz="1800" dirty="0" smtClean="0">
              <a:solidFill>
                <a:srgbClr val="666699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400" dirty="0" smtClean="0">
                <a:solidFill>
                  <a:srgbClr val="666699"/>
                </a:solidFill>
              </a:rPr>
              <a:t>вчителі бачать лише розлади дитини і не сприймають її цілісно;</a:t>
            </a:r>
          </a:p>
          <a:p>
            <a:pPr algn="just">
              <a:buFont typeface="Wingdings" pitchFamily="2" charset="2"/>
              <a:buChar char="v"/>
            </a:pPr>
            <a:r>
              <a:rPr lang="uk-UA" sz="2400" dirty="0" smtClean="0">
                <a:solidFill>
                  <a:srgbClr val="666699"/>
                </a:solidFill>
              </a:rPr>
              <a:t>батьки не залучаються до планування навчального процесу;</a:t>
            </a:r>
          </a:p>
          <a:p>
            <a:pPr algn="just">
              <a:buFont typeface="Wingdings" pitchFamily="2" charset="2"/>
              <a:buChar char="v"/>
            </a:pPr>
            <a:r>
              <a:rPr lang="uk-UA" sz="2400" dirty="0" smtClean="0">
                <a:solidFill>
                  <a:srgbClr val="666699"/>
                </a:solidFill>
              </a:rPr>
              <a:t>зусилля батьків не підтримуються, їхні думки, побажання та переконання не знаходять відгуку з боку команди супроводу;</a:t>
            </a:r>
          </a:p>
          <a:p>
            <a:pPr algn="just">
              <a:buFont typeface="Wingdings" pitchFamily="2" charset="2"/>
              <a:buChar char="v"/>
            </a:pPr>
            <a:r>
              <a:rPr lang="uk-UA" sz="2400" dirty="0" smtClean="0">
                <a:solidFill>
                  <a:srgbClr val="666699"/>
                </a:solidFill>
              </a:rPr>
              <a:t>виникає острах і невпевненість через перебування серед групи фахівців.</a:t>
            </a:r>
          </a:p>
          <a:p>
            <a:pPr algn="just">
              <a:buFont typeface="Wingdings" pitchFamily="2" charset="2"/>
              <a:buChar char="v"/>
            </a:pPr>
            <a:endParaRPr lang="uk-UA" sz="1800" dirty="0" smtClean="0">
              <a:solidFill>
                <a:srgbClr val="666699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uk-UA" sz="2200" dirty="0" smtClean="0">
              <a:solidFill>
                <a:srgbClr val="666699"/>
              </a:solidFill>
            </a:endParaRPr>
          </a:p>
          <a:p>
            <a:pPr>
              <a:buNone/>
            </a:pPr>
            <a:endParaRPr lang="uk-UA" sz="1400" dirty="0" smtClean="0">
              <a:solidFill>
                <a:srgbClr val="66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82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71802" y="571480"/>
            <a:ext cx="5544616" cy="1571636"/>
          </a:xfrm>
        </p:spPr>
        <p:txBody>
          <a:bodyPr>
            <a:noAutofit/>
          </a:bodyPr>
          <a:lstStyle/>
          <a:p>
            <a:r>
              <a:rPr lang="uk-UA" sz="3200" b="1" i="1" dirty="0" smtClean="0"/>
              <a:t>Чого прагнуть люди з особливими потребами?</a:t>
            </a:r>
            <a:endParaRPr lang="ru-RU" sz="3200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28662" y="2285992"/>
            <a:ext cx="7632848" cy="378621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1800" dirty="0" smtClean="0">
                <a:solidFill>
                  <a:srgbClr val="666699"/>
                </a:solidFill>
              </a:rPr>
              <a:t> </a:t>
            </a:r>
            <a:r>
              <a:rPr lang="uk-UA" sz="2400" b="1" i="1" dirty="0" smtClean="0">
                <a:solidFill>
                  <a:srgbClr val="666699"/>
                </a:solidFill>
              </a:rPr>
              <a:t>Ми хочемо, щоб нас:</a:t>
            </a:r>
          </a:p>
          <a:p>
            <a:pPr algn="ctr">
              <a:buNone/>
            </a:pPr>
            <a:endParaRPr lang="uk-UA" sz="1600" b="1" i="1" dirty="0" smtClean="0">
              <a:solidFill>
                <a:srgbClr val="666699"/>
              </a:solidFill>
            </a:endParaRPr>
          </a:p>
          <a:p>
            <a:pPr algn="just">
              <a:buNone/>
            </a:pPr>
            <a:r>
              <a:rPr lang="uk-UA" sz="2400" b="1" dirty="0" smtClean="0">
                <a:solidFill>
                  <a:srgbClr val="666699"/>
                </a:solidFill>
              </a:rPr>
              <a:t>Розуміли, а не жаліли!</a:t>
            </a:r>
          </a:p>
          <a:p>
            <a:pPr algn="just">
              <a:buNone/>
            </a:pPr>
            <a:endParaRPr lang="uk-UA" sz="2400" b="1" dirty="0" smtClean="0">
              <a:solidFill>
                <a:srgbClr val="666699"/>
              </a:solidFill>
            </a:endParaRPr>
          </a:p>
          <a:p>
            <a:pPr algn="just">
              <a:buNone/>
            </a:pPr>
            <a:r>
              <a:rPr lang="uk-UA" sz="2400" b="1" dirty="0" smtClean="0">
                <a:solidFill>
                  <a:srgbClr val="666699"/>
                </a:solidFill>
              </a:rPr>
              <a:t>Не тільки співчували, а й сприймали такими, як ми є!</a:t>
            </a:r>
          </a:p>
          <a:p>
            <a:pPr algn="just">
              <a:buNone/>
            </a:pPr>
            <a:endParaRPr lang="uk-UA" sz="2400" b="1" dirty="0" smtClean="0">
              <a:solidFill>
                <a:srgbClr val="666699"/>
              </a:solidFill>
            </a:endParaRPr>
          </a:p>
          <a:p>
            <a:pPr algn="just">
              <a:buNone/>
            </a:pPr>
            <a:r>
              <a:rPr lang="uk-UA" sz="2400" b="1" dirty="0" smtClean="0">
                <a:solidFill>
                  <a:srgbClr val="666699"/>
                </a:solidFill>
              </a:rPr>
              <a:t>Не виокремлювали, а бачили й рахувались з нашими потребами!</a:t>
            </a:r>
          </a:p>
          <a:p>
            <a:pPr algn="just">
              <a:buFont typeface="Wingdings" pitchFamily="2" charset="2"/>
              <a:buChar char="v"/>
            </a:pPr>
            <a:endParaRPr lang="uk-UA" sz="2200" dirty="0" smtClean="0">
              <a:solidFill>
                <a:srgbClr val="666699"/>
              </a:solidFill>
            </a:endParaRPr>
          </a:p>
          <a:p>
            <a:pPr>
              <a:buNone/>
            </a:pPr>
            <a:endParaRPr lang="uk-UA" sz="1400" dirty="0" smtClean="0">
              <a:solidFill>
                <a:srgbClr val="66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82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00364" y="292102"/>
            <a:ext cx="5964124" cy="1279510"/>
          </a:xfrm>
        </p:spPr>
        <p:txBody>
          <a:bodyPr>
            <a:normAutofit/>
          </a:bodyPr>
          <a:lstStyle/>
          <a:p>
            <a:r>
              <a:rPr lang="uk-UA" sz="3200" b="1" i="1" dirty="0" smtClean="0"/>
              <a:t>Правове забезпечення інклюзивної освіти</a:t>
            </a:r>
            <a:endParaRPr lang="uk-UA" sz="3200" b="1" i="1" dirty="0"/>
          </a:p>
        </p:txBody>
      </p:sp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1609371" y="4368759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1643042" y="4357694"/>
            <a:ext cx="42862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1609370" y="1725554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 Box 258"/>
          <p:cNvSpPr txBox="1">
            <a:spLocks noChangeArrowheads="1"/>
          </p:cNvSpPr>
          <p:nvPr/>
        </p:nvSpPr>
        <p:spPr bwMode="gray">
          <a:xfrm>
            <a:off x="2500298" y="1643050"/>
            <a:ext cx="485778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uk-UA" sz="2400" b="1" dirty="0" smtClean="0">
                <a:solidFill>
                  <a:srgbClr val="666699"/>
                </a:solidFill>
              </a:rPr>
              <a:t>Конституція</a:t>
            </a:r>
            <a:r>
              <a:rPr lang="uk-UA" sz="2400" dirty="0" smtClean="0">
                <a:solidFill>
                  <a:srgbClr val="666699"/>
                </a:solidFill>
              </a:rPr>
              <a:t> </a:t>
            </a:r>
            <a:r>
              <a:rPr lang="uk-UA" sz="2400" b="1" dirty="0" smtClean="0">
                <a:solidFill>
                  <a:srgbClr val="666699"/>
                </a:solidFill>
              </a:rPr>
              <a:t>України</a:t>
            </a:r>
            <a:endParaRPr lang="uk-UA" sz="2400" b="1" dirty="0">
              <a:solidFill>
                <a:srgbClr val="666699"/>
              </a:solidFill>
            </a:endParaRP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 flipH="1">
            <a:off x="1643042" y="1714488"/>
            <a:ext cx="42862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1609369" y="2582809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1714480" y="2571744"/>
            <a:ext cx="35718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1609370" y="3582942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1643042" y="3571876"/>
            <a:ext cx="42862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38" name="Rectangle 267"/>
          <p:cNvSpPr>
            <a:spLocks noChangeArrowheads="1"/>
          </p:cNvSpPr>
          <p:nvPr/>
        </p:nvSpPr>
        <p:spPr bwMode="ltGray">
          <a:xfrm rot="3419336">
            <a:off x="1609369" y="5297455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39" name="Text Box 268"/>
          <p:cNvSpPr txBox="1">
            <a:spLocks noChangeArrowheads="1"/>
          </p:cNvSpPr>
          <p:nvPr/>
        </p:nvSpPr>
        <p:spPr bwMode="gray">
          <a:xfrm>
            <a:off x="1714480" y="5286388"/>
            <a:ext cx="35719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2500298" y="2143116"/>
            <a:ext cx="635798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uk-UA" sz="2400" b="1" dirty="0" smtClean="0">
                <a:solidFill>
                  <a:srgbClr val="666699"/>
                </a:solidFill>
              </a:rPr>
              <a:t>Закони України “Про дошкільну </a:t>
            </a:r>
            <a:r>
              <a:rPr lang="uk-UA" sz="2400" b="1" dirty="0" err="1" smtClean="0">
                <a:solidFill>
                  <a:srgbClr val="666699"/>
                </a:solidFill>
              </a:rPr>
              <a:t>освіту”</a:t>
            </a:r>
            <a:r>
              <a:rPr lang="uk-UA" sz="2400" b="1" dirty="0" smtClean="0">
                <a:solidFill>
                  <a:srgbClr val="666699"/>
                </a:solidFill>
              </a:rPr>
              <a:t>,    </a:t>
            </a:r>
            <a:r>
              <a:rPr lang="uk-UA" sz="2400" b="1" dirty="0" err="1" smtClean="0">
                <a:solidFill>
                  <a:srgbClr val="666699"/>
                </a:solidFill>
              </a:rPr>
              <a:t>“Про</a:t>
            </a:r>
            <a:r>
              <a:rPr lang="uk-UA" sz="2400" b="1" dirty="0" smtClean="0">
                <a:solidFill>
                  <a:srgbClr val="666699"/>
                </a:solidFill>
              </a:rPr>
              <a:t> повну загальну середню </a:t>
            </a:r>
            <a:r>
              <a:rPr lang="uk-UA" sz="2400" b="1" dirty="0" err="1" smtClean="0">
                <a:solidFill>
                  <a:srgbClr val="666699"/>
                </a:solidFill>
              </a:rPr>
              <a:t>освіту”</a:t>
            </a:r>
            <a:r>
              <a:rPr lang="uk-UA" sz="2400" b="1" dirty="0" smtClean="0">
                <a:solidFill>
                  <a:srgbClr val="666699"/>
                </a:solidFill>
              </a:rPr>
              <a:t>, </a:t>
            </a:r>
            <a:r>
              <a:rPr lang="uk-UA" sz="2400" b="1" dirty="0" err="1" smtClean="0">
                <a:solidFill>
                  <a:srgbClr val="666699"/>
                </a:solidFill>
              </a:rPr>
              <a:t>“Про</a:t>
            </a:r>
            <a:r>
              <a:rPr lang="uk-UA" sz="2400" b="1" dirty="0" smtClean="0">
                <a:solidFill>
                  <a:srgbClr val="666699"/>
                </a:solidFill>
              </a:rPr>
              <a:t> реабілітацію осіб з інвалідністю в Україні”</a:t>
            </a:r>
            <a:endParaRPr lang="uk-UA" sz="2400" b="1" dirty="0">
              <a:solidFill>
                <a:srgbClr val="666699"/>
              </a:solidFill>
            </a:endParaRPr>
          </a:p>
        </p:txBody>
      </p:sp>
      <p:sp>
        <p:nvSpPr>
          <p:cNvPr id="41" name="Text Box 270"/>
          <p:cNvSpPr txBox="1">
            <a:spLocks noChangeArrowheads="1"/>
          </p:cNvSpPr>
          <p:nvPr/>
        </p:nvSpPr>
        <p:spPr bwMode="gray">
          <a:xfrm>
            <a:off x="2428860" y="3643314"/>
            <a:ext cx="500066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uk-UA" sz="20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uk-UA" sz="2400" b="1" dirty="0" smtClean="0">
                <a:solidFill>
                  <a:srgbClr val="666699"/>
                </a:solidFill>
              </a:rPr>
              <a:t>Конвенція ООН про права дитини</a:t>
            </a:r>
            <a:endParaRPr lang="en-US" sz="2400" b="1" dirty="0">
              <a:solidFill>
                <a:srgbClr val="666699"/>
              </a:solidFill>
            </a:endParaRPr>
          </a:p>
        </p:txBody>
      </p:sp>
      <p:sp>
        <p:nvSpPr>
          <p:cNvPr id="42" name="Text Box 271"/>
          <p:cNvSpPr txBox="1">
            <a:spLocks noChangeArrowheads="1"/>
          </p:cNvSpPr>
          <p:nvPr/>
        </p:nvSpPr>
        <p:spPr bwMode="gray">
          <a:xfrm>
            <a:off x="2500298" y="4357694"/>
            <a:ext cx="621510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 smtClean="0">
                <a:solidFill>
                  <a:srgbClr val="666699"/>
                </a:solidFill>
              </a:rPr>
              <a:t>Конвенція</a:t>
            </a:r>
            <a:r>
              <a:rPr lang="ru-RU" sz="2400" dirty="0" smtClean="0">
                <a:solidFill>
                  <a:srgbClr val="666699"/>
                </a:solidFill>
              </a:rPr>
              <a:t> </a:t>
            </a:r>
            <a:r>
              <a:rPr lang="ru-RU" sz="2400" b="1" dirty="0" smtClean="0">
                <a:solidFill>
                  <a:srgbClr val="666699"/>
                </a:solidFill>
              </a:rPr>
              <a:t>ООН про права осіб з інвалідністю</a:t>
            </a:r>
            <a:endParaRPr lang="en-US" sz="2400" b="1" dirty="0">
              <a:solidFill>
                <a:srgbClr val="666699"/>
              </a:solidFill>
            </a:endParaRPr>
          </a:p>
        </p:txBody>
      </p:sp>
      <p:sp>
        <p:nvSpPr>
          <p:cNvPr id="44" name="Text Box 268"/>
          <p:cNvSpPr txBox="1">
            <a:spLocks noChangeArrowheads="1"/>
          </p:cNvSpPr>
          <p:nvPr/>
        </p:nvSpPr>
        <p:spPr bwMode="gray">
          <a:xfrm>
            <a:off x="2428860" y="5072074"/>
            <a:ext cx="5643602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uk-UA" sz="20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uk-UA" sz="2400" b="1" dirty="0" smtClean="0">
                <a:solidFill>
                  <a:srgbClr val="666699"/>
                </a:solidFill>
              </a:rPr>
              <a:t>Постанова КМУ від 15.08.2017р. №872</a:t>
            </a:r>
            <a:r>
              <a:rPr lang="ru-RU" sz="2400" b="1" dirty="0" smtClean="0">
                <a:solidFill>
                  <a:srgbClr val="666699"/>
                </a:solidFill>
              </a:rPr>
              <a:t>   </a:t>
            </a:r>
            <a:r>
              <a:rPr lang="ru-RU" sz="2400" b="1" dirty="0" smtClean="0">
                <a:solidFill>
                  <a:srgbClr val="666699"/>
                </a:solidFill>
                <a:cs typeface="Arial" pitchFamily="34" charset="0"/>
              </a:rPr>
              <a:t>«Про затвердження Порядку організації інклюзивного навчання у загальноосвітніх навчальних закладах»</a:t>
            </a:r>
            <a:endParaRPr lang="en-US" sz="2400" b="1" dirty="0">
              <a:solidFill>
                <a:srgbClr val="666699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3024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00364" y="428604"/>
            <a:ext cx="5544616" cy="1208072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Термінологічні поняття визначення інклюзії</a:t>
            </a:r>
            <a:endParaRPr lang="ru-RU" sz="3200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28662" y="1857364"/>
            <a:ext cx="7632848" cy="38884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400" b="1" i="1" dirty="0" smtClean="0">
                <a:solidFill>
                  <a:srgbClr val="666699"/>
                </a:solidFill>
              </a:rPr>
              <a:t>Діти з особливими освітніми потребами </a:t>
            </a:r>
            <a:r>
              <a:rPr lang="uk-UA" sz="2400" dirty="0" smtClean="0">
                <a:solidFill>
                  <a:srgbClr val="666699"/>
                </a:solidFill>
              </a:rPr>
              <a:t>– поняття, яке широко охоплює всіх учнів, чиї освітні потреби виходять за межі загальноприйнятої норми. Воно стосується дітей з особливостями психофізичного розвитку, обдарованих дітей та дітей із соціально вразливих груп (вихованців дитячих будинків, переселенців тощо).</a:t>
            </a:r>
          </a:p>
          <a:p>
            <a:pPr algn="just">
              <a:buNone/>
            </a:pPr>
            <a:r>
              <a:rPr lang="uk-UA" sz="2400" b="1" i="1" dirty="0" smtClean="0">
                <a:solidFill>
                  <a:srgbClr val="666699"/>
                </a:solidFill>
              </a:rPr>
              <a:t>Інтеграція </a:t>
            </a:r>
            <a:r>
              <a:rPr lang="uk-UA" sz="2400" dirty="0" smtClean="0">
                <a:solidFill>
                  <a:srgbClr val="666699"/>
                </a:solidFill>
              </a:rPr>
              <a:t>– зусилля, спрямовані на введення дітей з особливими освітніми потребами в загальний освітній простір.</a:t>
            </a:r>
            <a:endParaRPr lang="uk-UA" sz="2400" b="1" i="1" dirty="0">
              <a:solidFill>
                <a:srgbClr val="66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82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00364" y="428604"/>
            <a:ext cx="5544616" cy="1208072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Термінологічні поняття визначення інклюзії</a:t>
            </a:r>
            <a:endParaRPr lang="ru-RU" sz="3200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28662" y="1857364"/>
            <a:ext cx="7632848" cy="3888432"/>
          </a:xfrm>
        </p:spPr>
        <p:txBody>
          <a:bodyPr>
            <a:normAutofit/>
          </a:bodyPr>
          <a:lstStyle/>
          <a:p>
            <a:pPr>
              <a:buNone/>
            </a:pPr>
            <a:endParaRPr lang="uk-UA" sz="2400" b="1" i="1" dirty="0" smtClean="0">
              <a:solidFill>
                <a:srgbClr val="666699"/>
              </a:solidFill>
            </a:endParaRPr>
          </a:p>
          <a:p>
            <a:pPr algn="just">
              <a:buNone/>
            </a:pPr>
            <a:r>
              <a:rPr lang="uk-UA" sz="2400" b="1" i="1" dirty="0" smtClean="0">
                <a:solidFill>
                  <a:srgbClr val="666699"/>
                </a:solidFill>
              </a:rPr>
              <a:t>Інклюзія </a:t>
            </a:r>
            <a:r>
              <a:rPr lang="uk-UA" sz="2400" i="1" dirty="0" smtClean="0">
                <a:solidFill>
                  <a:srgbClr val="666699"/>
                </a:solidFill>
              </a:rPr>
              <a:t>(від </a:t>
            </a:r>
            <a:r>
              <a:rPr lang="en-US" sz="2400" i="1" dirty="0" smtClean="0">
                <a:solidFill>
                  <a:srgbClr val="666699"/>
                </a:solidFill>
              </a:rPr>
              <a:t>inklusion – </a:t>
            </a:r>
            <a:r>
              <a:rPr lang="uk-UA" sz="2400" i="1" dirty="0" smtClean="0">
                <a:solidFill>
                  <a:srgbClr val="666699"/>
                </a:solidFill>
              </a:rPr>
              <a:t>включення) </a:t>
            </a:r>
            <a:r>
              <a:rPr lang="uk-UA" sz="2400" dirty="0" smtClean="0">
                <a:solidFill>
                  <a:srgbClr val="666699"/>
                </a:solidFill>
              </a:rPr>
              <a:t>– процес збільшення ступеня участі всіх громадян у суспільному житті.</a:t>
            </a:r>
          </a:p>
          <a:p>
            <a:pPr algn="just">
              <a:buNone/>
            </a:pPr>
            <a:endParaRPr lang="uk-UA" sz="1400" dirty="0" smtClean="0">
              <a:solidFill>
                <a:srgbClr val="666699"/>
              </a:solidFill>
            </a:endParaRPr>
          </a:p>
          <a:p>
            <a:pPr algn="just">
              <a:buNone/>
            </a:pPr>
            <a:r>
              <a:rPr lang="uk-UA" sz="2400" b="1" i="1" dirty="0" smtClean="0">
                <a:solidFill>
                  <a:srgbClr val="666699"/>
                </a:solidFill>
              </a:rPr>
              <a:t>Інклюзивна освіта </a:t>
            </a:r>
            <a:r>
              <a:rPr lang="uk-UA" sz="2400" dirty="0" smtClean="0">
                <a:solidFill>
                  <a:srgbClr val="666699"/>
                </a:solidFill>
              </a:rPr>
              <a:t>– це система освітніх послуг, що ґрунтується на принципі забезпечення основного права дітей на освіту та права здобувати її за місцем проживання, що передбачає навчання дитини з ООП в умовах загальноосвітнього навчального закладу.</a:t>
            </a:r>
            <a:endParaRPr lang="uk-UA" sz="2400" b="1" i="1" dirty="0">
              <a:solidFill>
                <a:srgbClr val="66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82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00364" y="428604"/>
            <a:ext cx="5544616" cy="1208072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Термінологічні поняття визначення інклюзії</a:t>
            </a:r>
            <a:endParaRPr lang="ru-RU" sz="3200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28662" y="1857364"/>
            <a:ext cx="7632848" cy="3888432"/>
          </a:xfrm>
        </p:spPr>
        <p:txBody>
          <a:bodyPr>
            <a:normAutofit/>
          </a:bodyPr>
          <a:lstStyle/>
          <a:p>
            <a:pPr>
              <a:buNone/>
            </a:pPr>
            <a:endParaRPr lang="uk-UA" sz="1400" dirty="0" smtClean="0">
              <a:solidFill>
                <a:srgbClr val="666699"/>
              </a:solidFill>
            </a:endParaRPr>
          </a:p>
          <a:p>
            <a:pPr algn="just">
              <a:buNone/>
            </a:pPr>
            <a:r>
              <a:rPr lang="uk-UA" sz="2400" b="1" i="1" dirty="0" smtClean="0">
                <a:solidFill>
                  <a:srgbClr val="666699"/>
                </a:solidFill>
              </a:rPr>
              <a:t>Інклюзивний навчальний заклад</a:t>
            </a:r>
            <a:r>
              <a:rPr lang="uk-UA" sz="2400" dirty="0" smtClean="0">
                <a:solidFill>
                  <a:srgbClr val="666699"/>
                </a:solidFill>
              </a:rPr>
              <a:t> – це заклад освіти, який забезпечує інклюзивну модель освіти як систему освітніх послуг, зокрема: адаптує навчальні програми та плани, створює відповідне фізичне середовище, підбирає методи та форми навчання, використовує існуючі в громаді ресурси, залучає батьків, співпрацює з фахівцями для надання спеціальних послуг відповідно до різних освітніх потреб дітей, створює позитивний клімат у шкільному середовищі.</a:t>
            </a:r>
            <a:endParaRPr lang="uk-UA" sz="2400" b="1" i="1" dirty="0">
              <a:solidFill>
                <a:srgbClr val="66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82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00364" y="428604"/>
            <a:ext cx="5964124" cy="1071570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/>
              <a:t>Основні принципи інклюзивного навчального закладу </a:t>
            </a:r>
            <a:r>
              <a:rPr lang="ru-RU" sz="3200" b="1" dirty="0" smtClean="0"/>
              <a:t>полягають в тому, що:</a:t>
            </a:r>
            <a:endParaRPr lang="uk-UA" sz="3200" b="1" i="1" dirty="0"/>
          </a:p>
        </p:txBody>
      </p:sp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1609371" y="4368759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1643042" y="4357694"/>
            <a:ext cx="42862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1609370" y="1725554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 flipH="1">
            <a:off x="1643042" y="1714488"/>
            <a:ext cx="42862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1609369" y="2582809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1714480" y="2571744"/>
            <a:ext cx="35718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1609370" y="3582942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1643042" y="3571876"/>
            <a:ext cx="42862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38" name="Rectangle 267"/>
          <p:cNvSpPr>
            <a:spLocks noChangeArrowheads="1"/>
          </p:cNvSpPr>
          <p:nvPr/>
        </p:nvSpPr>
        <p:spPr bwMode="ltGray">
          <a:xfrm rot="3419336">
            <a:off x="1609369" y="5297455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39" name="Text Box 268"/>
          <p:cNvSpPr txBox="1">
            <a:spLocks noChangeArrowheads="1"/>
          </p:cNvSpPr>
          <p:nvPr/>
        </p:nvSpPr>
        <p:spPr bwMode="gray">
          <a:xfrm>
            <a:off x="1714480" y="5286388"/>
            <a:ext cx="35719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44" name="Text Box 268"/>
          <p:cNvSpPr txBox="1">
            <a:spLocks noChangeArrowheads="1"/>
          </p:cNvSpPr>
          <p:nvPr/>
        </p:nvSpPr>
        <p:spPr bwMode="gray">
          <a:xfrm>
            <a:off x="2428860" y="5572140"/>
            <a:ext cx="564360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endParaRPr lang="en-US" sz="2400" b="1" dirty="0">
              <a:solidFill>
                <a:srgbClr val="666699"/>
              </a:solidFill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57422" y="1643050"/>
            <a:ext cx="65008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solidFill>
                  <a:srgbClr val="666699"/>
                </a:solidFill>
              </a:rPr>
              <a:t>усі діти мають навчатися разом у всіх випадках, коли це виявляється можливим, не зважаючи на певні труднощі чи відмінності, що існують між ними;</a:t>
            </a:r>
            <a:endParaRPr lang="uk-UA" sz="1600" dirty="0">
              <a:solidFill>
                <a:srgbClr val="666699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357422" y="2500306"/>
            <a:ext cx="63579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solidFill>
                  <a:srgbClr val="666699"/>
                </a:solidFill>
              </a:rPr>
              <a:t>школи мають визнавати і враховувати різноманітні потреби своїх учнів шляхом узгодження різних видів і темпів навчання;</a:t>
            </a:r>
            <a:endParaRPr lang="uk-UA" sz="1600" dirty="0">
              <a:solidFill>
                <a:srgbClr val="666699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357422" y="3143248"/>
            <a:ext cx="62865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solidFill>
                  <a:srgbClr val="666699"/>
                </a:solidFill>
              </a:rPr>
              <a:t>здійснюється забезпечення якісної освіти для всіх шляхом розроблення відповідних навчальних планів, здійснення організаційних заходів, розробки стратегії викладання, використання ресурсів і партнерських зв’язків зі своїми громадами;</a:t>
            </a:r>
            <a:endParaRPr lang="uk-UA" sz="1600" dirty="0">
              <a:solidFill>
                <a:srgbClr val="666699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357422" y="4286256"/>
            <a:ext cx="642942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solidFill>
                  <a:srgbClr val="666699"/>
                </a:solidFill>
              </a:rPr>
              <a:t>діти з особливими освітніми потребами мають отримувати будь-яку додаткову допомогу, яка може знадобитися їм для забезпечення успішності процесу навчання;</a:t>
            </a:r>
            <a:endParaRPr lang="uk-UA" sz="1600" dirty="0">
              <a:solidFill>
                <a:srgbClr val="666699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357422" y="5143512"/>
            <a:ext cx="64294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solidFill>
                  <a:srgbClr val="666699"/>
                </a:solidFill>
              </a:rPr>
              <a:t>інклюзивні навчальні заклади є найбільш ефективним засобом, який гарантує солідарність, співучасть, взаємоповагу, розуміння між дітьми з особливими освітніми потребами та їхніми однолітками.</a:t>
            </a:r>
            <a:endParaRPr lang="uk-UA" sz="1600" dirty="0">
              <a:solidFill>
                <a:srgbClr val="66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3024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00364" y="428604"/>
            <a:ext cx="5964124" cy="1071570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Переваги інклюзивної освіти для дітей:</a:t>
            </a:r>
            <a:endParaRPr lang="uk-UA" sz="3200" b="1" i="1" dirty="0"/>
          </a:p>
        </p:txBody>
      </p:sp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1609371" y="4368759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1643042" y="4357694"/>
            <a:ext cx="42862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1609370" y="1725554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 flipH="1">
            <a:off x="1643042" y="1714488"/>
            <a:ext cx="42862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1609369" y="2582809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1714480" y="2571744"/>
            <a:ext cx="35718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1609370" y="3582942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1643042" y="3571876"/>
            <a:ext cx="42862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38" name="Rectangle 267"/>
          <p:cNvSpPr>
            <a:spLocks noChangeArrowheads="1"/>
          </p:cNvSpPr>
          <p:nvPr/>
        </p:nvSpPr>
        <p:spPr bwMode="ltGray">
          <a:xfrm rot="3419336">
            <a:off x="1609369" y="5297455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39" name="Text Box 268"/>
          <p:cNvSpPr txBox="1">
            <a:spLocks noChangeArrowheads="1"/>
          </p:cNvSpPr>
          <p:nvPr/>
        </p:nvSpPr>
        <p:spPr bwMode="gray">
          <a:xfrm>
            <a:off x="1714480" y="5286388"/>
            <a:ext cx="35719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44" name="Text Box 268"/>
          <p:cNvSpPr txBox="1">
            <a:spLocks noChangeArrowheads="1"/>
          </p:cNvSpPr>
          <p:nvPr/>
        </p:nvSpPr>
        <p:spPr bwMode="gray">
          <a:xfrm>
            <a:off x="2428860" y="5572140"/>
            <a:ext cx="564360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endParaRPr lang="en-US" sz="2400" b="1" dirty="0">
              <a:solidFill>
                <a:srgbClr val="666699"/>
              </a:solidFill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57422" y="1643050"/>
            <a:ext cx="65008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solidFill>
                  <a:srgbClr val="666699"/>
                </a:solidFill>
              </a:rPr>
              <a:t>завдяки систематичному спілкуванню з однолітками поліпшується когнітивний, мовний, моторний, соціальний та емоційний розвиток;</a:t>
            </a:r>
            <a:endParaRPr lang="uk-UA" sz="1600" dirty="0">
              <a:solidFill>
                <a:srgbClr val="666699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357422" y="2500306"/>
            <a:ext cx="63579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solidFill>
                  <a:srgbClr val="666699"/>
                </a:solidFill>
              </a:rPr>
              <a:t>інклюзивні підходи допомагають долати страхи й упередження, сприяють дружбі, </a:t>
            </a:r>
            <a:r>
              <a:rPr lang="uk-UA" sz="1600" dirty="0" smtClean="0">
                <a:solidFill>
                  <a:srgbClr val="666699"/>
                </a:solidFill>
              </a:rPr>
              <a:t>взаємоповазі та </a:t>
            </a:r>
            <a:r>
              <a:rPr lang="uk-UA" sz="1600" dirty="0" smtClean="0">
                <a:solidFill>
                  <a:srgbClr val="666699"/>
                </a:solidFill>
              </a:rPr>
              <a:t>взаєморозумінню серед людей;</a:t>
            </a:r>
            <a:endParaRPr lang="uk-UA" sz="1600" dirty="0">
              <a:solidFill>
                <a:srgbClr val="666699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357422" y="3429000"/>
            <a:ext cx="62865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solidFill>
                  <a:srgbClr val="666699"/>
                </a:solidFill>
              </a:rPr>
              <a:t>з</a:t>
            </a:r>
            <a:r>
              <a:rPr lang="en-US" sz="1600" dirty="0" smtClean="0">
                <a:solidFill>
                  <a:srgbClr val="666699"/>
                </a:solidFill>
              </a:rPr>
              <a:t>’</a:t>
            </a:r>
            <a:r>
              <a:rPr lang="uk-UA" sz="1600" dirty="0" smtClean="0">
                <a:solidFill>
                  <a:srgbClr val="666699"/>
                </a:solidFill>
              </a:rPr>
              <a:t>являється можливість для налагодження дружніх стосунків з  дітьми з типовим рівнем розвитку й участі у громадському житті;</a:t>
            </a:r>
            <a:endParaRPr lang="uk-UA" sz="1600" dirty="0">
              <a:solidFill>
                <a:srgbClr val="666699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357422" y="4286256"/>
            <a:ext cx="64294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solidFill>
                  <a:srgbClr val="666699"/>
                </a:solidFill>
              </a:rPr>
              <a:t>ровесники демонструють відповідні моделі поведінки дітям з ООП і мотивують їх до розвитку та цілеспрямованого використання нових знань та умінь;</a:t>
            </a:r>
            <a:endParaRPr lang="uk-UA" sz="1600" dirty="0">
              <a:solidFill>
                <a:srgbClr val="666699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357422" y="5214950"/>
            <a:ext cx="64294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solidFill>
                  <a:srgbClr val="666699"/>
                </a:solidFill>
              </a:rPr>
              <a:t>діти вчаться природно сприймати та толерантно ставитися до  людських відмінностей , що сприяє розвитку співчуття, готовності до взаємодопомоги.</a:t>
            </a:r>
            <a:endParaRPr lang="uk-UA" sz="1600" dirty="0">
              <a:solidFill>
                <a:srgbClr val="66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3024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00364" y="428604"/>
            <a:ext cx="5964124" cy="1071570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Переваги інклюзивної освіти для батьк</a:t>
            </a:r>
            <a:r>
              <a:rPr lang="uk-UA" sz="3200" b="1" i="1" dirty="0" smtClean="0"/>
              <a:t>ів</a:t>
            </a:r>
            <a:r>
              <a:rPr lang="ru-RU" sz="3200" b="1" i="1" dirty="0" smtClean="0"/>
              <a:t>:</a:t>
            </a:r>
            <a:endParaRPr lang="uk-UA" sz="3200" b="1" i="1" dirty="0"/>
          </a:p>
        </p:txBody>
      </p:sp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1609371" y="4368759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1643042" y="4357694"/>
            <a:ext cx="42862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1609370" y="1725554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 flipH="1">
            <a:off x="1643042" y="1714488"/>
            <a:ext cx="42862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1609369" y="2582809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1714480" y="2571744"/>
            <a:ext cx="35718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1609370" y="3582942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1643042" y="3571876"/>
            <a:ext cx="42862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38" name="Rectangle 267"/>
          <p:cNvSpPr>
            <a:spLocks noChangeArrowheads="1"/>
          </p:cNvSpPr>
          <p:nvPr/>
        </p:nvSpPr>
        <p:spPr bwMode="ltGray">
          <a:xfrm rot="3419336">
            <a:off x="1609369" y="5297455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39" name="Text Box 268"/>
          <p:cNvSpPr txBox="1">
            <a:spLocks noChangeArrowheads="1"/>
          </p:cNvSpPr>
          <p:nvPr/>
        </p:nvSpPr>
        <p:spPr bwMode="gray">
          <a:xfrm>
            <a:off x="1714480" y="5286388"/>
            <a:ext cx="35719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44" name="Text Box 268"/>
          <p:cNvSpPr txBox="1">
            <a:spLocks noChangeArrowheads="1"/>
          </p:cNvSpPr>
          <p:nvPr/>
        </p:nvSpPr>
        <p:spPr bwMode="gray">
          <a:xfrm>
            <a:off x="2428860" y="5572140"/>
            <a:ext cx="564360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endParaRPr lang="en-US" sz="2400" b="1" dirty="0">
              <a:solidFill>
                <a:srgbClr val="666699"/>
              </a:solidFill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57422" y="1714488"/>
            <a:ext cx="65008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solidFill>
                  <a:srgbClr val="666699"/>
                </a:solidFill>
              </a:rPr>
              <a:t>родини, які виховують дітей з особливими освітніми потребами можуть отримувати підтримку з боку інших батьків;</a:t>
            </a:r>
            <a:endParaRPr lang="uk-UA" sz="1600" dirty="0">
              <a:solidFill>
                <a:srgbClr val="666699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357422" y="2571744"/>
            <a:ext cx="63579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solidFill>
                  <a:srgbClr val="666699"/>
                </a:solidFill>
              </a:rPr>
              <a:t>з</a:t>
            </a:r>
            <a:r>
              <a:rPr lang="en-US" sz="1600" dirty="0" smtClean="0">
                <a:solidFill>
                  <a:srgbClr val="666699"/>
                </a:solidFill>
              </a:rPr>
              <a:t>’</a:t>
            </a:r>
            <a:r>
              <a:rPr lang="uk-UA" sz="1600" dirty="0" smtClean="0">
                <a:solidFill>
                  <a:srgbClr val="666699"/>
                </a:solidFill>
              </a:rPr>
              <a:t>являється розуміння, у чому розвиток їхніх дітей є типовим, а у чому атиповим;</a:t>
            </a:r>
            <a:endParaRPr lang="uk-UA" sz="1600" dirty="0">
              <a:solidFill>
                <a:srgbClr val="666699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357422" y="3571876"/>
            <a:ext cx="62865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solidFill>
                  <a:srgbClr val="666699"/>
                </a:solidFill>
              </a:rPr>
              <a:t>залучення до участі у процес навчання та громадського життя школи;</a:t>
            </a:r>
            <a:endParaRPr lang="uk-UA" sz="1600" dirty="0">
              <a:solidFill>
                <a:srgbClr val="666699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357422" y="4286256"/>
            <a:ext cx="64294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solidFill>
                  <a:srgbClr val="666699"/>
                </a:solidFill>
              </a:rPr>
              <a:t>з</a:t>
            </a:r>
            <a:r>
              <a:rPr lang="en-US" sz="1600" dirty="0" smtClean="0">
                <a:solidFill>
                  <a:srgbClr val="666699"/>
                </a:solidFill>
              </a:rPr>
              <a:t>’</a:t>
            </a:r>
            <a:r>
              <a:rPr lang="uk-UA" sz="1600" dirty="0" smtClean="0">
                <a:solidFill>
                  <a:srgbClr val="666699"/>
                </a:solidFill>
              </a:rPr>
              <a:t>являється впевненість у власних силах та відчуття  “потрібності”;</a:t>
            </a:r>
            <a:endParaRPr lang="uk-UA" sz="1600" dirty="0">
              <a:solidFill>
                <a:srgbClr val="666699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357422" y="5214950"/>
            <a:ext cx="64294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solidFill>
                  <a:srgbClr val="666699"/>
                </a:solidFill>
              </a:rPr>
              <a:t>сім</a:t>
            </a:r>
            <a:r>
              <a:rPr lang="en-US" sz="1600" dirty="0" smtClean="0">
                <a:solidFill>
                  <a:srgbClr val="666699"/>
                </a:solidFill>
              </a:rPr>
              <a:t>’</a:t>
            </a:r>
            <a:r>
              <a:rPr lang="uk-UA" sz="1600" dirty="0" smtClean="0">
                <a:solidFill>
                  <a:srgbClr val="666699"/>
                </a:solidFill>
              </a:rPr>
              <a:t>ї, в яких виховуються діти з ООП стають повноцінною частиною шкільної спільноти.</a:t>
            </a:r>
            <a:endParaRPr lang="uk-UA" sz="1600" dirty="0">
              <a:solidFill>
                <a:srgbClr val="66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3024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00364" y="428604"/>
            <a:ext cx="5964124" cy="1071570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Переваги інклюзивної освіти для </a:t>
            </a:r>
            <a:r>
              <a:rPr lang="uk-UA" sz="3200" b="1" i="1" dirty="0" smtClean="0"/>
              <a:t>вчителів</a:t>
            </a:r>
            <a:r>
              <a:rPr lang="ru-RU" sz="3200" b="1" i="1" dirty="0" smtClean="0"/>
              <a:t>:</a:t>
            </a:r>
            <a:endParaRPr lang="uk-UA" sz="3200" b="1" i="1" dirty="0"/>
          </a:p>
        </p:txBody>
      </p:sp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1609371" y="4368759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1643042" y="4357694"/>
            <a:ext cx="42862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1609370" y="1725554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 flipH="1">
            <a:off x="1643042" y="1714488"/>
            <a:ext cx="42862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1609369" y="2582809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1714480" y="2571744"/>
            <a:ext cx="35718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1609370" y="3582942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1643042" y="3571876"/>
            <a:ext cx="42862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38" name="Rectangle 267"/>
          <p:cNvSpPr>
            <a:spLocks noChangeArrowheads="1"/>
          </p:cNvSpPr>
          <p:nvPr/>
        </p:nvSpPr>
        <p:spPr bwMode="ltGray">
          <a:xfrm rot="3419336">
            <a:off x="1609369" y="5297455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39" name="Text Box 268"/>
          <p:cNvSpPr txBox="1">
            <a:spLocks noChangeArrowheads="1"/>
          </p:cNvSpPr>
          <p:nvPr/>
        </p:nvSpPr>
        <p:spPr bwMode="gray">
          <a:xfrm>
            <a:off x="1714480" y="5286388"/>
            <a:ext cx="35719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44" name="Text Box 268"/>
          <p:cNvSpPr txBox="1">
            <a:spLocks noChangeArrowheads="1"/>
          </p:cNvSpPr>
          <p:nvPr/>
        </p:nvSpPr>
        <p:spPr bwMode="gray">
          <a:xfrm>
            <a:off x="2428860" y="5572140"/>
            <a:ext cx="564360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endParaRPr lang="en-US" sz="2400" b="1" dirty="0">
              <a:solidFill>
                <a:srgbClr val="666699"/>
              </a:solidFill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57422" y="1714488"/>
            <a:ext cx="65008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solidFill>
                  <a:srgbClr val="666699"/>
                </a:solidFill>
              </a:rPr>
              <a:t>з</a:t>
            </a:r>
            <a:r>
              <a:rPr lang="en-US" sz="1600" dirty="0" smtClean="0">
                <a:solidFill>
                  <a:srgbClr val="666699"/>
                </a:solidFill>
              </a:rPr>
              <a:t>’</a:t>
            </a:r>
            <a:r>
              <a:rPr lang="uk-UA" sz="1600" dirty="0" smtClean="0">
                <a:solidFill>
                  <a:srgbClr val="666699"/>
                </a:solidFill>
              </a:rPr>
              <a:t>являється більш глибоке розуміння індивідуальних  відмінностей та особливостей дітей;</a:t>
            </a:r>
            <a:endParaRPr lang="uk-UA" sz="1600" dirty="0">
              <a:solidFill>
                <a:srgbClr val="666699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357422" y="2571744"/>
            <a:ext cx="63579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solidFill>
                  <a:srgbClr val="666699"/>
                </a:solidFill>
              </a:rPr>
              <a:t>налагоджується більш ефективна співпраця з батьками та іншими фахівцями (асистентом вчителя, психологами, логопедами, дефектологами, реабілітологами);</a:t>
            </a:r>
            <a:endParaRPr lang="uk-UA" sz="1600" dirty="0">
              <a:solidFill>
                <a:srgbClr val="666699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357422" y="3571876"/>
            <a:ext cx="62865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solidFill>
                  <a:srgbClr val="666699"/>
                </a:solidFill>
              </a:rPr>
              <a:t>спонукання до оволодіння новими методами та прийомами навчання;</a:t>
            </a:r>
            <a:endParaRPr lang="uk-UA" sz="1600" dirty="0">
              <a:solidFill>
                <a:srgbClr val="666699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357422" y="4357694"/>
            <a:ext cx="64294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solidFill>
                  <a:srgbClr val="666699"/>
                </a:solidFill>
              </a:rPr>
              <a:t>можливість вийти з “зони комфорту” і спробувати себе у новій якості – якості вчителя для особливої дитини;</a:t>
            </a:r>
            <a:endParaRPr lang="uk-UA" sz="1600" dirty="0">
              <a:solidFill>
                <a:srgbClr val="666699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357422" y="5214950"/>
            <a:ext cx="64294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solidFill>
                  <a:srgbClr val="666699"/>
                </a:solidFill>
              </a:rPr>
              <a:t>з</a:t>
            </a:r>
            <a:r>
              <a:rPr lang="en-US" sz="1600" dirty="0" smtClean="0">
                <a:solidFill>
                  <a:srgbClr val="666699"/>
                </a:solidFill>
              </a:rPr>
              <a:t>’</a:t>
            </a:r>
            <a:r>
              <a:rPr lang="uk-UA" sz="1600" dirty="0" smtClean="0">
                <a:solidFill>
                  <a:srgbClr val="666699"/>
                </a:solidFill>
              </a:rPr>
              <a:t>являється можливість перевірити, випробувати власні моральні та загальнолюдські цінності.</a:t>
            </a:r>
            <a:endParaRPr lang="uk-UA" sz="1600" dirty="0">
              <a:solidFill>
                <a:srgbClr val="66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3024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0f189f0f7cf7f95daf677e5ec4bb5eb4dfbc89d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2360</TotalTime>
  <Words>1052</Words>
  <Application>Microsoft Office PowerPoint</Application>
  <PresentationFormat>Экран (4:3)</PresentationFormat>
  <Paragraphs>117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Інклюзивна освіта у навчальному закладі</vt:lpstr>
      <vt:lpstr>Правове забезпечення інклюзивної освіти</vt:lpstr>
      <vt:lpstr>Термінологічні поняття визначення інклюзії</vt:lpstr>
      <vt:lpstr>Термінологічні поняття визначення інклюзії</vt:lpstr>
      <vt:lpstr>Термінологічні поняття визначення інклюзії</vt:lpstr>
      <vt:lpstr>Основні принципи інклюзивного навчального закладу полягають в тому, що:</vt:lpstr>
      <vt:lpstr>Переваги інклюзивної освіти для дітей:</vt:lpstr>
      <vt:lpstr>Переваги інклюзивної освіти для батьків:</vt:lpstr>
      <vt:lpstr>Переваги інклюзивної освіти для вчителів:</vt:lpstr>
      <vt:lpstr>Складові інклюзивного підходу</vt:lpstr>
      <vt:lpstr>Складові інклюзивного моделі освіти</vt:lpstr>
      <vt:lpstr>Індивідуальний навчальний план</vt:lpstr>
      <vt:lpstr>Поради вчителям, вихователям, асистентам</vt:lpstr>
      <vt:lpstr>Чинники, які заважають батькам стати частиною команди:</vt:lpstr>
      <vt:lpstr>Чого прагнуть люди з особливими потребами?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Геометрическая элегантность</dc:title>
  <dc:creator>obstinate</dc:creator>
  <dc:description>Шаблон презентации с сайта https://presentation-creation.ru/</dc:description>
  <cp:lastModifiedBy>Юля</cp:lastModifiedBy>
  <cp:revision>820</cp:revision>
  <dcterms:created xsi:type="dcterms:W3CDTF">2018-02-25T09:09:03Z</dcterms:created>
  <dcterms:modified xsi:type="dcterms:W3CDTF">2020-04-27T09:54:50Z</dcterms:modified>
</cp:coreProperties>
</file>